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10D157-2719-4D73-AC8A-5CF736B29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91D5C5D-A410-42FB-86AF-C73C59716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DA25BB-76AD-420D-8BE3-D15882F8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AD7-97B7-495B-B58E-5293FE55849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1335FE-7F00-472B-8694-8FCC8D31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FA12D8-C897-49FB-A40C-70AF7DE6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4DF-812D-48D2-85F0-DBD026CFE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715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C152C4-4AA2-4741-8E60-0AABE7188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91ABBE-0600-43B0-9F6D-77435A57B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091C31-2423-49A4-9F52-4B09C389F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AD7-97B7-495B-B58E-5293FE55849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5DB8D8-5F2E-4D3B-846B-F77349BB6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6FDAC9-A33F-4FD4-B530-481367F6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4DF-812D-48D2-85F0-DBD026CFE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87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2EF830B-AC7B-47A0-9A26-927B1783A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FA8D65A-5947-472E-B3D6-AC3022F99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4D4A85-24EC-4C40-9970-1346B4470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AD7-97B7-495B-B58E-5293FE55849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0EBB3C-02D4-473F-984A-BAB9B8F6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CCCF96-8B04-4753-B69B-FFDF2C520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4DF-812D-48D2-85F0-DBD026CFE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37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6B7566-8938-46DB-BEE1-8B88144F7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EAF7E2-65AB-486F-963D-EBDFAD6B9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423181-6315-4272-A867-B0CDEF7E3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AD7-97B7-495B-B58E-5293FE55849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A14C4A-8DE0-4DAF-9A35-0AAAF8A82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8CCEF1-54CD-4001-8C62-89840FA8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4DF-812D-48D2-85F0-DBD026CFE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736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C8D18D-29D1-4F5D-B1F2-0EE137F2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D28230B-1F68-4346-915C-251E6DD97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1ED885-4D03-462B-B464-302743D0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AD7-97B7-495B-B58E-5293FE55849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816FCF-B0C0-44F3-BB68-56F67E68A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A81A9D-D697-43DC-A766-FF4F451B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4DF-812D-48D2-85F0-DBD026CFE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25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306BCD-5630-422F-9B95-04A76DA20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736DFA-ED99-4FF6-8365-296C9D530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3C6BED-1B0D-435D-99FB-E7170BB97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748DC2-7205-4183-8567-7F63BF9A1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AD7-97B7-495B-B58E-5293FE55849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743EF24-C20D-47A8-B770-A82F3A25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410D07-C942-401E-ABED-A1714D00C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4DF-812D-48D2-85F0-DBD026CFE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66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CE8A41-A242-4449-9E21-87C363292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B6473AB-20F2-464A-8F9E-585E7AD60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DD91ADE-2B3A-4FA9-B0E2-7FE7C0BE6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0299132-15FC-4FB4-A62A-1E924054B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5FED740-6B53-430D-A1C2-57D1572B4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B5506F5-C714-4022-9F42-80F560F9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AD7-97B7-495B-B58E-5293FE55849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92D486C-A5F0-40B5-AB30-819C6252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374DEA2-D6CD-4F07-86CC-3BA0A229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4DF-812D-48D2-85F0-DBD026CFE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11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3A5CB-C108-4813-BA6D-BB53EC68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2624A3B-495B-4F8A-B09F-5A80B785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AD7-97B7-495B-B58E-5293FE55849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A2CE673-25E8-4F43-B8EC-B5BDB36B3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C7F81D-5DC1-4EAD-B331-D322BDA3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4DF-812D-48D2-85F0-DBD026CFE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8B5391B-BF4A-4F8B-A9A4-0C5573C9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AD7-97B7-495B-B58E-5293FE55849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7BC86EB-D8C1-4A27-91AB-6546E461C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CB959E-F0C4-47BF-96D7-1119EC90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4DF-812D-48D2-85F0-DBD026CFE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114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66C657-26D0-4EB8-AB28-A411C1A74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16E0C6-E3F3-4147-B8EF-616FA3B92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761B1E8-B6C0-4033-814C-C83820889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9BF6ED-1877-4CD1-9463-B1A1D812C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AD7-97B7-495B-B58E-5293FE55849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0606A3D-2ED6-4C2D-A900-BDA52B5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A1019E4-FD44-411F-9442-7C39F2248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4DF-812D-48D2-85F0-DBD026CFE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9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E3FA38-3DB1-4BB8-ADF9-DD0EBF34D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940D1E7-AD1F-4082-82B5-02337F088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AECF4AD-ED04-489F-A6D0-1BAD64270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F7BE7D-9556-428D-8D86-A8AC2EAE8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AD7-97B7-495B-B58E-5293FE55849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5DA9010-40C3-4FD8-9439-CB43BDC6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CDA358-FB30-4918-A83D-3B0E4ABF0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4DF-812D-48D2-85F0-DBD026CFE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50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91E1679-D961-4306-B54D-FE3FCDE9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F9E873A-695C-4463-A807-CF5603F75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3698BA-BFEF-43E2-A776-A1570FC61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87AD7-97B7-495B-B58E-5293FE55849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0B1B3B-6132-428B-B1B4-40FB77E30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71CACB-72A1-4DB1-9461-C0498D5B3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614DF-812D-48D2-85F0-DBD026CFE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92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D659B0C4-5C6F-489F-9453-A3FB86D45E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65489"/>
              </p:ext>
            </p:extLst>
          </p:nvPr>
        </p:nvGraphicFramePr>
        <p:xfrm>
          <a:off x="2077248" y="1520455"/>
          <a:ext cx="8037503" cy="4351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3036">
                  <a:extLst>
                    <a:ext uri="{9D8B030D-6E8A-4147-A177-3AD203B41FA5}">
                      <a16:colId xmlns:a16="http://schemas.microsoft.com/office/drawing/2014/main" val="3731953578"/>
                    </a:ext>
                  </a:extLst>
                </a:gridCol>
                <a:gridCol w="1123928">
                  <a:extLst>
                    <a:ext uri="{9D8B030D-6E8A-4147-A177-3AD203B41FA5}">
                      <a16:colId xmlns:a16="http://schemas.microsoft.com/office/drawing/2014/main" val="3207195424"/>
                    </a:ext>
                  </a:extLst>
                </a:gridCol>
                <a:gridCol w="4810539">
                  <a:extLst>
                    <a:ext uri="{9D8B030D-6E8A-4147-A177-3AD203B41FA5}">
                      <a16:colId xmlns:a16="http://schemas.microsoft.com/office/drawing/2014/main" val="2853980096"/>
                    </a:ext>
                  </a:extLst>
                </a:gridCol>
              </a:tblGrid>
              <a:tr h="39683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2200" u="none" strike="noStrike" dirty="0">
                          <a:effectLst/>
                        </a:rPr>
                        <a:t>远程门诊</a:t>
                      </a:r>
                      <a:r>
                        <a:rPr lang="en-US" altLang="zh-CN" sz="2200" u="none" strike="noStrike" dirty="0">
                          <a:effectLst/>
                        </a:rPr>
                        <a:t>/</a:t>
                      </a:r>
                      <a:r>
                        <a:rPr lang="zh-CN" altLang="en-US" sz="2200" u="none" strike="noStrike" dirty="0">
                          <a:effectLst/>
                        </a:rPr>
                        <a:t>会诊室系统硬件配置</a:t>
                      </a:r>
                      <a:endParaRPr lang="zh-CN" alt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华文宋体" panose="02010600040101010101" pitchFamily="2" charset="-122"/>
                        <a:ea typeface="华文宋体" panose="02010600040101010101" pitchFamily="2" charset="-122"/>
                      </a:endParaRPr>
                    </a:p>
                  </a:txBody>
                  <a:tcPr marL="9448" marR="9448" marT="9448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496908"/>
                  </a:ext>
                </a:extLst>
              </a:tr>
              <a:tr h="30235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u="none" strike="noStrike">
                          <a:effectLst/>
                        </a:rPr>
                        <a:t>设施设备名称</a:t>
                      </a:r>
                      <a:endParaRPr lang="zh-CN" altLang="en-US" sz="1500" b="1" i="0" u="none" strike="noStrike">
                        <a:solidFill>
                          <a:srgbClr val="44546A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u="none" strike="noStrike">
                          <a:effectLst/>
                        </a:rPr>
                        <a:t>数量</a:t>
                      </a:r>
                      <a:endParaRPr lang="zh-CN" altLang="en-US" sz="1500" b="1" i="0" u="none" strike="noStrike">
                        <a:solidFill>
                          <a:srgbClr val="44546A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u="none" strike="noStrike">
                          <a:effectLst/>
                        </a:rPr>
                        <a:t>配置要求</a:t>
                      </a:r>
                      <a:endParaRPr lang="zh-CN" altLang="en-US" sz="1500" b="1" i="0" u="none" strike="noStrike">
                        <a:solidFill>
                          <a:srgbClr val="44546A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extLst>
                  <a:ext uri="{0D108BD9-81ED-4DB2-BD59-A6C34878D82A}">
                    <a16:rowId xmlns:a16="http://schemas.microsoft.com/office/drawing/2014/main" val="1427426143"/>
                  </a:ext>
                </a:extLst>
              </a:tr>
              <a:tr h="31431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网络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1</a:t>
                      </a:r>
                      <a:r>
                        <a:rPr lang="zh-CN" altLang="en-US" sz="1400" u="none" strike="noStrike">
                          <a:effectLst/>
                        </a:rPr>
                        <a:t>根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effectLst/>
                        </a:rPr>
                        <a:t>有线外网上下行</a:t>
                      </a:r>
                      <a:r>
                        <a:rPr lang="en-US" altLang="zh-CN" sz="1400" u="none" strike="noStrike" dirty="0">
                          <a:effectLst/>
                        </a:rPr>
                        <a:t>10</a:t>
                      </a:r>
                      <a:r>
                        <a:rPr lang="en-US" sz="1400" u="none" strike="noStrike" dirty="0">
                          <a:effectLst/>
                        </a:rPr>
                        <a:t>M</a:t>
                      </a:r>
                      <a:r>
                        <a:rPr lang="zh-CN" altLang="en-US" sz="1400" u="none" strike="noStrike" dirty="0">
                          <a:effectLst/>
                        </a:rPr>
                        <a:t>以上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extLst>
                  <a:ext uri="{0D108BD9-81ED-4DB2-BD59-A6C34878D82A}">
                    <a16:rowId xmlns:a16="http://schemas.microsoft.com/office/drawing/2014/main" val="2153296821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高清电视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2</a:t>
                      </a:r>
                      <a:r>
                        <a:rPr lang="zh-CN" altLang="en-US" sz="1400" u="none" strike="noStrike">
                          <a:effectLst/>
                        </a:rPr>
                        <a:t>台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u="none" strike="noStrike">
                          <a:effectLst/>
                        </a:rPr>
                        <a:t>LED</a:t>
                      </a:r>
                      <a:r>
                        <a:rPr lang="zh-CN" altLang="en-US" sz="1400" u="none" strike="noStrike">
                          <a:effectLst/>
                        </a:rPr>
                        <a:t>屏幕，</a:t>
                      </a:r>
                      <a:r>
                        <a:rPr lang="en-US" altLang="zh-CN" sz="1400" u="none" strike="noStrike">
                          <a:effectLst/>
                        </a:rPr>
                        <a:t>4K</a:t>
                      </a:r>
                      <a:r>
                        <a:rPr lang="zh-CN" altLang="en-US" sz="1400" u="none" strike="noStrike">
                          <a:effectLst/>
                        </a:rPr>
                        <a:t>分辨率，≥</a:t>
                      </a:r>
                      <a:r>
                        <a:rPr lang="en-US" altLang="zh-CN" sz="1400" u="none" strike="noStrike">
                          <a:effectLst/>
                        </a:rPr>
                        <a:t>65</a:t>
                      </a:r>
                      <a:r>
                        <a:rPr lang="zh-CN" altLang="en-US" sz="1400" u="none" strike="noStrike">
                          <a:effectLst/>
                        </a:rPr>
                        <a:t>寸，带</a:t>
                      </a:r>
                      <a:r>
                        <a:rPr lang="en-US" altLang="zh-CN" sz="1400" u="none" strike="noStrike">
                          <a:effectLst/>
                        </a:rPr>
                        <a:t>HDMI</a:t>
                      </a:r>
                      <a:r>
                        <a:rPr lang="zh-CN" altLang="en-US" sz="1400" u="none" strike="noStrike">
                          <a:effectLst/>
                        </a:rPr>
                        <a:t>等标准输入输出接口。（需配备挂墙支架或者移动架），如有可利旧。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extLst>
                  <a:ext uri="{0D108BD9-81ED-4DB2-BD59-A6C34878D82A}">
                    <a16:rowId xmlns:a16="http://schemas.microsoft.com/office/drawing/2014/main" val="2617544987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远程会诊工作站电脑 </a:t>
                      </a:r>
                      <a:br>
                        <a:rPr lang="zh-CN" altLang="en-US" sz="1400" u="none" strike="noStrike">
                          <a:effectLst/>
                        </a:rPr>
                      </a:br>
                      <a:r>
                        <a:rPr lang="zh-CN" altLang="en-US" sz="1400" u="none" strike="noStrike">
                          <a:effectLst/>
                        </a:rPr>
                        <a:t>（含显示器）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1</a:t>
                      </a:r>
                      <a:r>
                        <a:rPr lang="zh-CN" altLang="en-US" sz="1400" u="none" strike="noStrike">
                          <a:effectLst/>
                        </a:rPr>
                        <a:t>台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u="none" strike="noStrike">
                          <a:effectLst/>
                        </a:rPr>
                        <a:t>cpu i7,</a:t>
                      </a:r>
                      <a:r>
                        <a:rPr lang="zh-CN" altLang="en-US" sz="1400" u="none" strike="noStrike">
                          <a:effectLst/>
                        </a:rPr>
                        <a:t>内存 </a:t>
                      </a:r>
                      <a:r>
                        <a:rPr lang="en-US" altLang="zh-CN" sz="1400" u="none" strike="noStrike">
                          <a:effectLst/>
                        </a:rPr>
                        <a:t>16G</a:t>
                      </a:r>
                      <a:r>
                        <a:rPr lang="zh-CN" altLang="en-US" sz="1400" u="none" strike="noStrike">
                          <a:effectLst/>
                        </a:rPr>
                        <a:t>，独显（</a:t>
                      </a:r>
                      <a:r>
                        <a:rPr lang="en-US" altLang="zh-CN" sz="1400" u="none" strike="noStrike">
                          <a:effectLst/>
                        </a:rPr>
                        <a:t>128</a:t>
                      </a:r>
                      <a:r>
                        <a:rPr lang="zh-CN" altLang="en-US" sz="1400" u="none" strike="noStrike">
                          <a:effectLst/>
                        </a:rPr>
                        <a:t>位，</a:t>
                      </a:r>
                      <a:r>
                        <a:rPr lang="en-US" altLang="zh-CN" sz="1400" u="none" strike="noStrike">
                          <a:effectLst/>
                        </a:rPr>
                        <a:t>2G</a:t>
                      </a:r>
                      <a:r>
                        <a:rPr lang="zh-CN" altLang="en-US" sz="1400" u="none" strike="noStrike">
                          <a:effectLst/>
                        </a:rPr>
                        <a:t>以上显存）</a:t>
                      </a:r>
                      <a:r>
                        <a:rPr lang="en-US" altLang="zh-CN" sz="1400" u="none" strike="noStrike">
                          <a:effectLst/>
                        </a:rPr>
                        <a:t>,</a:t>
                      </a:r>
                      <a:r>
                        <a:rPr lang="zh-CN" altLang="en-US" sz="1400" u="none" strike="noStrike">
                          <a:effectLst/>
                        </a:rPr>
                        <a:t>无线键鼠。</a:t>
                      </a:r>
                      <a:br>
                        <a:rPr lang="zh-CN" altLang="en-US" sz="1400" u="none" strike="noStrike">
                          <a:effectLst/>
                        </a:rPr>
                      </a:br>
                      <a:r>
                        <a:rPr lang="zh-CN" altLang="en-US" sz="1400" u="none" strike="noStrike">
                          <a:effectLst/>
                        </a:rPr>
                        <a:t>参考型号：戴尔</a:t>
                      </a:r>
                      <a:r>
                        <a:rPr lang="en-US" altLang="zh-CN" sz="1400" u="none" strike="noStrike">
                          <a:effectLst/>
                        </a:rPr>
                        <a:t>Precision T7910</a:t>
                      </a:r>
                      <a:r>
                        <a:rPr lang="zh-CN" altLang="en-US" sz="1400" u="none" strike="noStrike">
                          <a:effectLst/>
                        </a:rPr>
                        <a:t>，如有可利旧。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extLst>
                  <a:ext uri="{0D108BD9-81ED-4DB2-BD59-A6C34878D82A}">
                    <a16:rowId xmlns:a16="http://schemas.microsoft.com/office/drawing/2014/main" val="601436534"/>
                  </a:ext>
                </a:extLst>
              </a:tr>
              <a:tr h="31431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打印机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1</a:t>
                      </a:r>
                      <a:r>
                        <a:rPr lang="zh-CN" altLang="en-US" sz="1400" u="none" strike="noStrike">
                          <a:effectLst/>
                        </a:rPr>
                        <a:t>台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普通激光打印机、彩色或黑白，如有可利旧。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extLst>
                  <a:ext uri="{0D108BD9-81ED-4DB2-BD59-A6C34878D82A}">
                    <a16:rowId xmlns:a16="http://schemas.microsoft.com/office/drawing/2014/main" val="1232550430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高清摄像头（固装）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1</a:t>
                      </a:r>
                      <a:r>
                        <a:rPr lang="zh-CN" altLang="en-US" sz="1400" u="none" strike="noStrike">
                          <a:effectLst/>
                        </a:rPr>
                        <a:t>套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采用</a:t>
                      </a:r>
                      <a:r>
                        <a:rPr lang="en-US" altLang="zh-CN" sz="1400" u="none" strike="noStrike">
                          <a:effectLst/>
                        </a:rPr>
                        <a:t>USB</a:t>
                      </a:r>
                      <a:r>
                        <a:rPr lang="zh-CN" altLang="en-US" sz="1400" u="none" strike="noStrike">
                          <a:effectLst/>
                        </a:rPr>
                        <a:t>接口，支持</a:t>
                      </a:r>
                      <a:r>
                        <a:rPr lang="en-US" altLang="zh-CN" sz="1400" u="none" strike="noStrike">
                          <a:effectLst/>
                        </a:rPr>
                        <a:t>1080P</a:t>
                      </a:r>
                      <a:r>
                        <a:rPr lang="zh-CN" altLang="en-US" sz="1400" u="none" strike="noStrike">
                          <a:effectLst/>
                        </a:rPr>
                        <a:t>全高清视频采集。</a:t>
                      </a:r>
                      <a:br>
                        <a:rPr lang="zh-CN" altLang="en-US" sz="1400" u="none" strike="noStrike">
                          <a:effectLst/>
                        </a:rPr>
                      </a:br>
                      <a:r>
                        <a:rPr lang="zh-CN" altLang="en-US" sz="1400" u="none" strike="noStrike">
                          <a:effectLst/>
                        </a:rPr>
                        <a:t>参考型号：罗技</a:t>
                      </a:r>
                      <a:r>
                        <a:rPr lang="en-US" altLang="zh-CN" sz="1400" u="none" strike="noStrike">
                          <a:effectLst/>
                        </a:rPr>
                        <a:t>BCC950</a:t>
                      </a:r>
                      <a:br>
                        <a:rPr lang="en-US" altLang="zh-CN" sz="1400" u="none" strike="noStrike">
                          <a:effectLst/>
                        </a:rPr>
                      </a:br>
                      <a:r>
                        <a:rPr lang="zh-CN" altLang="en-US" sz="1400" u="none" strike="noStrike">
                          <a:effectLst/>
                        </a:rPr>
                        <a:t>罗技</a:t>
                      </a:r>
                      <a:r>
                        <a:rPr lang="en-US" altLang="zh-CN" sz="1400" u="none" strike="noStrike">
                          <a:effectLst/>
                        </a:rPr>
                        <a:t>CC3500e</a:t>
                      </a:r>
                      <a:r>
                        <a:rPr lang="zh-CN" altLang="en-US" sz="1400" u="none" strike="noStrike">
                          <a:effectLst/>
                        </a:rPr>
                        <a:t>，如有可利旧。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extLst>
                  <a:ext uri="{0D108BD9-81ED-4DB2-BD59-A6C34878D82A}">
                    <a16:rowId xmlns:a16="http://schemas.microsoft.com/office/drawing/2014/main" val="1568013629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会议麦克音箱一体机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1</a:t>
                      </a:r>
                      <a:r>
                        <a:rPr lang="zh-CN" altLang="en-US" sz="1400" u="none" strike="noStrike">
                          <a:effectLst/>
                        </a:rPr>
                        <a:t>台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effectLst/>
                        </a:rPr>
                        <a:t>支持全向声音采集，高保真声音输出，支持噪音抑制，音量调节等功能，采用</a:t>
                      </a:r>
                      <a:r>
                        <a:rPr lang="en-US" altLang="zh-CN" sz="1400" u="none" strike="noStrike" dirty="0">
                          <a:effectLst/>
                        </a:rPr>
                        <a:t>USB</a:t>
                      </a:r>
                      <a:r>
                        <a:rPr lang="zh-CN" altLang="en-US" sz="1400" u="none" strike="noStrike" dirty="0">
                          <a:effectLst/>
                        </a:rPr>
                        <a:t>接口。</a:t>
                      </a:r>
                      <a:br>
                        <a:rPr lang="zh-CN" altLang="en-US" sz="1400" u="none" strike="noStrike" dirty="0">
                          <a:effectLst/>
                        </a:rPr>
                      </a:br>
                      <a:r>
                        <a:rPr lang="zh-CN" altLang="en-US" sz="1400" u="none" strike="noStrike" dirty="0">
                          <a:effectLst/>
                        </a:rPr>
                        <a:t>参考型号：</a:t>
                      </a:r>
                      <a:r>
                        <a:rPr lang="en-US" altLang="zh-CN" sz="1400" u="none" strike="noStrike" dirty="0" err="1">
                          <a:effectLst/>
                        </a:rPr>
                        <a:t>ClearOne</a:t>
                      </a:r>
                      <a:r>
                        <a:rPr lang="en-US" altLang="zh-CN" sz="1400" u="none" strike="noStrike" dirty="0">
                          <a:effectLst/>
                        </a:rPr>
                        <a:t> Chat160</a:t>
                      </a:r>
                      <a:r>
                        <a:rPr lang="zh-CN" altLang="en-US" sz="1400" u="none" strike="noStrike" dirty="0">
                          <a:effectLst/>
                        </a:rPr>
                        <a:t>，如有可利旧。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448" marR="9448" marT="9448" marB="0" anchor="ctr"/>
                </a:tc>
                <a:extLst>
                  <a:ext uri="{0D108BD9-81ED-4DB2-BD59-A6C34878D82A}">
                    <a16:rowId xmlns:a16="http://schemas.microsoft.com/office/drawing/2014/main" val="2772591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95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208</Words>
  <Application>Microsoft Office PowerPoint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华文宋体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TMS-DELL-02</dc:creator>
  <cp:lastModifiedBy>yi 4liao</cp:lastModifiedBy>
  <cp:revision>3</cp:revision>
  <dcterms:created xsi:type="dcterms:W3CDTF">2021-06-03T10:01:22Z</dcterms:created>
  <dcterms:modified xsi:type="dcterms:W3CDTF">2021-07-23T08:19:18Z</dcterms:modified>
</cp:coreProperties>
</file>